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8" r:id="rId4"/>
    <p:sldId id="276" r:id="rId5"/>
    <p:sldId id="277" r:id="rId6"/>
    <p:sldId id="275" r:id="rId7"/>
    <p:sldId id="260" r:id="rId8"/>
    <p:sldId id="279" r:id="rId9"/>
    <p:sldId id="300" r:id="rId10"/>
    <p:sldId id="272" r:id="rId11"/>
    <p:sldId id="291" r:id="rId12"/>
    <p:sldId id="301" r:id="rId13"/>
    <p:sldId id="295" r:id="rId14"/>
    <p:sldId id="296" r:id="rId15"/>
    <p:sldId id="281" r:id="rId16"/>
    <p:sldId id="297" r:id="rId17"/>
    <p:sldId id="263" r:id="rId18"/>
    <p:sldId id="298" r:id="rId19"/>
    <p:sldId id="261" r:id="rId20"/>
    <p:sldId id="299" r:id="rId21"/>
    <p:sldId id="287" r:id="rId22"/>
    <p:sldId id="274" r:id="rId23"/>
    <p:sldId id="302" r:id="rId24"/>
    <p:sldId id="288" r:id="rId25"/>
    <p:sldId id="285" r:id="rId26"/>
    <p:sldId id="289" r:id="rId27"/>
    <p:sldId id="257" r:id="rId28"/>
    <p:sldId id="303" r:id="rId29"/>
    <p:sldId id="290" r:id="rId30"/>
    <p:sldId id="268" r:id="rId31"/>
    <p:sldId id="269" r:id="rId32"/>
    <p:sldId id="270" r:id="rId33"/>
    <p:sldId id="305" r:id="rId34"/>
    <p:sldId id="306" r:id="rId35"/>
    <p:sldId id="307" r:id="rId36"/>
    <p:sldId id="304" r:id="rId37"/>
    <p:sldId id="25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4" autoAdjust="0"/>
    <p:restoredTop sz="94622" autoAdjust="0"/>
  </p:normalViewPr>
  <p:slideViewPr>
    <p:cSldViewPr snapToGrid="0">
      <p:cViewPr>
        <p:scale>
          <a:sx n="76" d="100"/>
          <a:sy n="76" d="100"/>
        </p:scale>
        <p:origin x="-1792" y="-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28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66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45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25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17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15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48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04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55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78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ABB-3C24-4452-9214-A48A41978C8D}" type="datetimeFigureOut">
              <a:rPr lang="en-AU" smtClean="0"/>
              <a:t>9/05/16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E30B-2E3A-431C-9B3C-39D87CCF4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72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011FABB-3C24-4452-9214-A48A41978C8D}" type="datetimeFigureOut">
              <a:rPr lang="en-AU" smtClean="0"/>
              <a:pPr/>
              <a:t>9/05/16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24BE30B-2E3A-431C-9B3C-39D87CCF45F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1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214" y="496721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Animal Audio for Species Detection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14" y="3347112"/>
            <a:ext cx="6858000" cy="1655762"/>
          </a:xfrm>
        </p:spPr>
        <p:txBody>
          <a:bodyPr/>
          <a:lstStyle/>
          <a:p>
            <a:r>
              <a:rPr lang="en-US" dirty="0" smtClean="0"/>
              <a:t>Lin Schwarzkopf</a:t>
            </a:r>
            <a:endParaRPr lang="en-AU" dirty="0"/>
          </a:p>
        </p:txBody>
      </p:sp>
      <p:pic>
        <p:nvPicPr>
          <p:cNvPr id="1026" name="Picture 2" descr="http://ecoacoustics.sciencesconf.org/conference/ecoacoustics/header/ecoacoustics_logo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663" y="4017888"/>
            <a:ext cx="3348414" cy="234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CU_Logo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473" y="5130941"/>
            <a:ext cx="2036273" cy="10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3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365126"/>
            <a:ext cx="8688680" cy="1325563"/>
          </a:xfrm>
        </p:spPr>
        <p:txBody>
          <a:bodyPr>
            <a:normAutofit/>
          </a:bodyPr>
          <a:lstStyle/>
          <a:p>
            <a:r>
              <a:rPr lang="en-US" dirty="0"/>
              <a:t>What’s better – ARUs or traditional methods?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Autonomous Recording Units (ARUs) versus point counts to quantify species richness and composition of birds in temperate interior forests.</a:t>
            </a:r>
          </a:p>
          <a:p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hort-term monitoring, point counts may probably perform better than ARUs, especially to find rare or quiet species</a:t>
            </a:r>
            <a:r>
              <a:rPr lang="en-AU" sz="2400" dirty="0" smtClean="0">
                <a:latin typeface="Arial"/>
                <a:cs typeface="Arial"/>
              </a:rPr>
              <a:t>.</a:t>
            </a:r>
          </a:p>
          <a:p>
            <a:r>
              <a:rPr lang="en-US" sz="2400" dirty="0">
                <a:latin typeface="Arial"/>
                <a:cs typeface="Arial"/>
              </a:rPr>
              <a:t>L</a:t>
            </a:r>
            <a:r>
              <a:rPr lang="en-US" sz="2400" dirty="0" smtClean="0">
                <a:latin typeface="Arial"/>
                <a:cs typeface="Arial"/>
              </a:rPr>
              <a:t>ong-term (seasonal or annual monitoring) ARUs a viable alternative to standard point-count methods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Arial"/>
                <a:cs typeface="Arial"/>
              </a:rPr>
              <a:t>Klingbeil</a:t>
            </a:r>
            <a:r>
              <a:rPr lang="en-US" sz="2000" dirty="0" smtClean="0">
                <a:latin typeface="Arial"/>
                <a:cs typeface="Arial"/>
              </a:rPr>
              <a:t> &amp; </a:t>
            </a:r>
            <a:r>
              <a:rPr lang="en-US" sz="2000" dirty="0" err="1" smtClean="0">
                <a:latin typeface="Arial"/>
                <a:cs typeface="Arial"/>
              </a:rPr>
              <a:t>Willig</a:t>
            </a:r>
            <a:r>
              <a:rPr lang="en-US" sz="2000" dirty="0" smtClean="0">
                <a:latin typeface="Arial"/>
                <a:cs typeface="Arial"/>
              </a:rPr>
              <a:t>. 2015. </a:t>
            </a:r>
            <a:r>
              <a:rPr lang="en-US" sz="2000" dirty="0" err="1">
                <a:latin typeface="Arial"/>
                <a:cs typeface="Arial"/>
              </a:rPr>
              <a:t>PeerJ</a:t>
            </a:r>
            <a:r>
              <a:rPr lang="en-US" sz="2000" dirty="0">
                <a:latin typeface="Arial"/>
                <a:cs typeface="Arial"/>
              </a:rPr>
              <a:t> 3:e973; DOI 10.7717/peerj.973</a:t>
            </a: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5" name="Picture 4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6" name="Picture 5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7" name="Picture 6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8" name="Picture 7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22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365126"/>
            <a:ext cx="868868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What’s better – ARUs or traditional methods?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>
                <a:latin typeface="Arial"/>
                <a:cs typeface="Arial"/>
              </a:rPr>
              <a:t>This study used ARUs almost exactly like point counts</a:t>
            </a:r>
          </a:p>
          <a:p>
            <a:r>
              <a:rPr lang="en-AU" sz="2400" dirty="0" smtClean="0">
                <a:latin typeface="Arial"/>
                <a:cs typeface="Arial"/>
              </a:rPr>
              <a:t>Human observers at exactly the same time &amp; place as recorders perform better – distant calls &amp; difficult to hear calls, visual recognition</a:t>
            </a:r>
          </a:p>
          <a:p>
            <a:r>
              <a:rPr lang="en-AU" sz="2400" dirty="0" smtClean="0">
                <a:latin typeface="Arial"/>
                <a:cs typeface="Arial"/>
              </a:rPr>
              <a:t>Used </a:t>
            </a:r>
            <a:r>
              <a:rPr lang="en-AU" sz="2400" dirty="0" err="1" smtClean="0">
                <a:latin typeface="Arial"/>
                <a:cs typeface="Arial"/>
              </a:rPr>
              <a:t>Songscope</a:t>
            </a:r>
            <a:r>
              <a:rPr lang="en-AU" sz="2400" baseline="30000" dirty="0" err="1" smtClean="0">
                <a:latin typeface="Arial"/>
                <a:cs typeface="Arial"/>
              </a:rPr>
              <a:t>TM</a:t>
            </a:r>
            <a:r>
              <a:rPr lang="en-AU" sz="2400" dirty="0" smtClean="0">
                <a:latin typeface="Arial"/>
                <a:cs typeface="Arial"/>
              </a:rPr>
              <a:t> to ID calls</a:t>
            </a:r>
            <a:endParaRPr lang="en-AU" sz="2400" dirty="0">
              <a:latin typeface="Arial"/>
              <a:cs typeface="Arial"/>
            </a:endParaRPr>
          </a:p>
          <a:p>
            <a:r>
              <a:rPr lang="en-AU" sz="2400" dirty="0" smtClean="0">
                <a:latin typeface="Arial"/>
                <a:cs typeface="Arial"/>
              </a:rPr>
              <a:t>Even using this method – ARUs larger samples over time produced better samples than human visits 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Arial"/>
                <a:cs typeface="Arial"/>
              </a:rPr>
              <a:t>Klingbeil</a:t>
            </a:r>
            <a:r>
              <a:rPr lang="en-US" sz="2000" dirty="0" smtClean="0">
                <a:latin typeface="Arial"/>
                <a:cs typeface="Arial"/>
              </a:rPr>
              <a:t> &amp; </a:t>
            </a:r>
            <a:r>
              <a:rPr lang="en-US" sz="2000" dirty="0" err="1" smtClean="0">
                <a:latin typeface="Arial"/>
                <a:cs typeface="Arial"/>
              </a:rPr>
              <a:t>Willig</a:t>
            </a:r>
            <a:r>
              <a:rPr lang="en-US" sz="2000" dirty="0" smtClean="0">
                <a:latin typeface="Arial"/>
                <a:cs typeface="Arial"/>
              </a:rPr>
              <a:t>. 2015. </a:t>
            </a:r>
            <a:r>
              <a:rPr lang="en-US" sz="2000" dirty="0" err="1">
                <a:latin typeface="Arial"/>
                <a:cs typeface="Arial"/>
              </a:rPr>
              <a:t>PeerJ</a:t>
            </a:r>
            <a:r>
              <a:rPr lang="en-US" sz="2000" dirty="0">
                <a:latin typeface="Arial"/>
                <a:cs typeface="Arial"/>
              </a:rPr>
              <a:t> 3:e973; DOI 10.7717/peerj.973</a:t>
            </a: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5" name="Picture 4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6" name="Picture 5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7" name="Picture 6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8" name="Picture 7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30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17" y="317521"/>
            <a:ext cx="8755516" cy="1325563"/>
          </a:xfrm>
        </p:spPr>
        <p:txBody>
          <a:bodyPr/>
          <a:lstStyle/>
          <a:p>
            <a:r>
              <a:rPr lang="en-US" dirty="0" smtClean="0"/>
              <a:t>Species Detection – Individual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51" y="1775491"/>
            <a:ext cx="8327374" cy="4351338"/>
          </a:xfrm>
        </p:spPr>
        <p:txBody>
          <a:bodyPr>
            <a:normAutofit/>
          </a:bodyPr>
          <a:lstStyle/>
          <a:p>
            <a:pPr lvl="1"/>
            <a:endParaRPr lang="en-US" sz="2800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Humans listen &amp;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recognise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calls – subsampling in time</a:t>
            </a:r>
          </a:p>
          <a:p>
            <a:pPr lvl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dirty="0" err="1" smtClean="0">
                <a:latin typeface="Arial"/>
                <a:cs typeface="Arial"/>
              </a:rPr>
              <a:t>Songscope</a:t>
            </a:r>
            <a:r>
              <a:rPr lang="en-US" dirty="0" smtClean="0">
                <a:latin typeface="Arial"/>
                <a:cs typeface="Arial"/>
              </a:rPr>
              <a:t>-type </a:t>
            </a:r>
            <a:r>
              <a:rPr lang="en-US" dirty="0" err="1" smtClean="0">
                <a:latin typeface="Arial"/>
                <a:cs typeface="Arial"/>
              </a:rPr>
              <a:t>recognisers</a:t>
            </a:r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Human-in-the-loop combinations </a:t>
            </a:r>
          </a:p>
          <a:p>
            <a:pPr lvl="1"/>
            <a:endParaRPr lang="en-US" sz="2800" dirty="0">
              <a:latin typeface="Arial"/>
              <a:cs typeface="Arial"/>
            </a:endParaRPr>
          </a:p>
          <a:p>
            <a:pPr lvl="2"/>
            <a:endParaRPr lang="en-US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11" name="Picture 10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12" name="Picture 11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13" name="Picture 12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14" name="Picture 13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38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1" y="0"/>
            <a:ext cx="8755516" cy="1325563"/>
          </a:xfrm>
        </p:spPr>
        <p:txBody>
          <a:bodyPr/>
          <a:lstStyle/>
          <a:p>
            <a:r>
              <a:rPr lang="en-US" dirty="0" smtClean="0"/>
              <a:t>Species Detection – Individual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33" y="1457971"/>
            <a:ext cx="8327374" cy="435133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err="1" smtClean="0">
                <a:latin typeface="Arial"/>
                <a:cs typeface="Arial"/>
              </a:rPr>
              <a:t>Songscope</a:t>
            </a:r>
            <a:r>
              <a:rPr lang="en-US" dirty="0" smtClean="0">
                <a:latin typeface="Arial"/>
                <a:cs typeface="Arial"/>
              </a:rPr>
              <a:t>-type automated “</a:t>
            </a:r>
            <a:r>
              <a:rPr lang="en-US" dirty="0" err="1" smtClean="0">
                <a:latin typeface="Arial"/>
                <a:cs typeface="Arial"/>
              </a:rPr>
              <a:t>recognisers</a:t>
            </a:r>
            <a:r>
              <a:rPr lang="en-US" dirty="0" smtClean="0">
                <a:latin typeface="Arial"/>
                <a:cs typeface="Arial"/>
              </a:rPr>
              <a:t>” </a:t>
            </a:r>
          </a:p>
          <a:p>
            <a:pPr lvl="2"/>
            <a:r>
              <a:rPr lang="en-US" sz="2400" dirty="0" smtClean="0">
                <a:latin typeface="Arial"/>
                <a:cs typeface="Arial"/>
              </a:rPr>
              <a:t>possible based on several different kinds of algorithms: fuzzy logic, dynamic time or Hidden Markov models, oscillation detection, event or syntactic pattern recognition</a:t>
            </a:r>
          </a:p>
          <a:p>
            <a:pPr lvl="2"/>
            <a:r>
              <a:rPr lang="en-US" sz="2400" dirty="0" smtClean="0">
                <a:latin typeface="Arial"/>
                <a:cs typeface="Arial"/>
              </a:rPr>
              <a:t>Speech recognition models are not very successful on environmental recordings because of their need for limited background noise</a:t>
            </a:r>
          </a:p>
          <a:p>
            <a:pPr lvl="2"/>
            <a:r>
              <a:rPr lang="en-US" sz="2400" dirty="0" smtClean="0">
                <a:latin typeface="Arial"/>
                <a:cs typeface="Arial"/>
              </a:rPr>
              <a:t>Animal </a:t>
            </a:r>
            <a:r>
              <a:rPr lang="en-US" sz="2400" dirty="0">
                <a:latin typeface="Arial"/>
                <a:cs typeface="Arial"/>
              </a:rPr>
              <a:t>calls vary more than human </a:t>
            </a:r>
            <a:r>
              <a:rPr lang="en-US" sz="2400" dirty="0" smtClean="0">
                <a:latin typeface="Arial"/>
                <a:cs typeface="Arial"/>
              </a:rPr>
              <a:t>speech</a:t>
            </a:r>
          </a:p>
          <a:p>
            <a:pPr lvl="2"/>
            <a:r>
              <a:rPr lang="en-US" sz="2400" dirty="0" smtClean="0">
                <a:latin typeface="Arial"/>
                <a:cs typeface="Arial"/>
              </a:rPr>
              <a:t>Variable success dependent on type of background noise</a:t>
            </a:r>
          </a:p>
          <a:p>
            <a:pPr lvl="2"/>
            <a:r>
              <a:rPr lang="en-US" sz="2400" dirty="0" smtClean="0">
                <a:latin typeface="Arial"/>
                <a:cs typeface="Arial"/>
              </a:rPr>
              <a:t>Need to be trained for call &amp; environment</a:t>
            </a:r>
          </a:p>
          <a:p>
            <a:pPr lvl="2"/>
            <a:endParaRPr lang="en-US" sz="2800" dirty="0" smtClean="0">
              <a:latin typeface="Arial"/>
              <a:cs typeface="Arial"/>
            </a:endParaRPr>
          </a:p>
          <a:p>
            <a:pPr lvl="2"/>
            <a:endParaRPr lang="en-US" sz="2800" dirty="0">
              <a:latin typeface="Arial"/>
              <a:cs typeface="Arial"/>
            </a:endParaRPr>
          </a:p>
          <a:p>
            <a:pPr lvl="2"/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11" name="Picture 10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12" name="Picture 11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13" name="Picture 12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14" name="Picture 13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255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35" y="334232"/>
            <a:ext cx="8755516" cy="1325563"/>
          </a:xfrm>
        </p:spPr>
        <p:txBody>
          <a:bodyPr/>
          <a:lstStyle/>
          <a:p>
            <a:r>
              <a:rPr lang="en-US" dirty="0" smtClean="0"/>
              <a:t>Species Detection – Individual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60" y="1658510"/>
            <a:ext cx="8327374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>
              <a:latin typeface="Arial"/>
              <a:cs typeface="Arial"/>
            </a:endParaRPr>
          </a:p>
          <a:p>
            <a:pPr lvl="1"/>
            <a:r>
              <a:rPr lang="en-US" sz="3600" dirty="0" smtClean="0">
                <a:latin typeface="Arial"/>
                <a:cs typeface="Arial"/>
              </a:rPr>
              <a:t>Human-in-the-loop combinations </a:t>
            </a:r>
          </a:p>
          <a:p>
            <a:pPr marL="914400" lvl="2" indent="0">
              <a:buNone/>
            </a:pPr>
            <a:r>
              <a:rPr lang="en-US" sz="3200" dirty="0" smtClean="0">
                <a:latin typeface="Arial"/>
                <a:cs typeface="Arial"/>
              </a:rPr>
              <a:t>– best outcomes at the moment</a:t>
            </a:r>
          </a:p>
          <a:p>
            <a:pPr lvl="2"/>
            <a:endParaRPr lang="en-US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11" name="Picture 10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12" name="Picture 11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13" name="Picture 12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14" name="Picture 13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81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0" y="5080000"/>
            <a:ext cx="7886700" cy="1096963"/>
          </a:xfrm>
        </p:spPr>
      </p:pic>
      <p:pic>
        <p:nvPicPr>
          <p:cNvPr id="8" name="Picture 7" descr="Screen Shot 2016-05-07 at 2.36.4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654" y="0"/>
            <a:ext cx="5331344" cy="66252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8371" y="150404"/>
            <a:ext cx="5163081" cy="3693251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0390" y="3860367"/>
            <a:ext cx="5163081" cy="2592285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22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60" y="231434"/>
            <a:ext cx="7886700" cy="1325563"/>
          </a:xfrm>
        </p:spPr>
        <p:txBody>
          <a:bodyPr/>
          <a:lstStyle/>
          <a:p>
            <a:r>
              <a:rPr lang="en-US" dirty="0" smtClean="0"/>
              <a:t>Indices of Ecosystem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"/>
                <a:cs typeface="Arial"/>
              </a:rPr>
              <a:t>Ecoacoustics</a:t>
            </a:r>
            <a:r>
              <a:rPr lang="en-US" dirty="0" smtClean="0">
                <a:latin typeface="Arial"/>
                <a:cs typeface="Arial"/>
              </a:rPr>
              <a:t>, Soundscape Ecology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/>
                <a:cs typeface="Arial"/>
              </a:rPr>
              <a:t>	— Use Acoustic Indices</a:t>
            </a:r>
          </a:p>
          <a:p>
            <a:pPr marL="457200" lvl="1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914400" lvl="2" indent="0">
              <a:buNone/>
            </a:pPr>
            <a:r>
              <a:rPr lang="en-US" sz="2400" dirty="0" smtClean="0">
                <a:latin typeface="Arial"/>
                <a:cs typeface="Arial"/>
              </a:rPr>
              <a:t>— </a:t>
            </a:r>
            <a:r>
              <a:rPr lang="en-US" sz="2400" dirty="0" err="1" smtClean="0">
                <a:latin typeface="Arial"/>
                <a:cs typeface="Arial"/>
              </a:rPr>
              <a:t>Characterise</a:t>
            </a:r>
            <a:r>
              <a:rPr lang="en-US" sz="2400" dirty="0" smtClean="0">
                <a:latin typeface="Arial"/>
                <a:cs typeface="Arial"/>
              </a:rPr>
              <a:t> animal acoustic communities, habitats, overall ecological state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11" name="Picture 10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12" name="Picture 11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13" name="Picture 12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14" name="Picture 13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84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43" y="198011"/>
            <a:ext cx="7886700" cy="1325563"/>
          </a:xfrm>
        </p:spPr>
        <p:txBody>
          <a:bodyPr/>
          <a:lstStyle/>
          <a:p>
            <a:r>
              <a:rPr lang="en-US" dirty="0" smtClean="0"/>
              <a:t>Acoustic Signatures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23" y="1491393"/>
            <a:ext cx="5018993" cy="505953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N</a:t>
            </a:r>
            <a:r>
              <a:rPr lang="en-US" sz="2400" dirty="0" smtClean="0">
                <a:latin typeface="Arial"/>
                <a:cs typeface="Arial"/>
              </a:rPr>
              <a:t>atural soundscapes should be habitat specific.</a:t>
            </a:r>
          </a:p>
          <a:p>
            <a:r>
              <a:rPr lang="en-US" sz="2400" dirty="0" smtClean="0">
                <a:latin typeface="Arial"/>
                <a:cs typeface="Arial"/>
              </a:rPr>
              <a:t>Ambient sound in </a:t>
            </a:r>
            <a:r>
              <a:rPr lang="en-US" sz="2400" b="1" dirty="0" smtClean="0">
                <a:latin typeface="Arial"/>
                <a:cs typeface="Arial"/>
              </a:rPr>
              <a:t>different types of forest </a:t>
            </a:r>
            <a:r>
              <a:rPr lang="en-US" sz="2400" dirty="0" smtClean="0">
                <a:latin typeface="Arial"/>
                <a:cs typeface="Arial"/>
              </a:rPr>
              <a:t>was recorded</a:t>
            </a:r>
          </a:p>
          <a:p>
            <a:r>
              <a:rPr lang="en-US" sz="2400" dirty="0" smtClean="0">
                <a:latin typeface="Arial"/>
                <a:cs typeface="Arial"/>
              </a:rPr>
              <a:t>Used digital signal techniques and machine learning algorithms</a:t>
            </a:r>
          </a:p>
          <a:p>
            <a:r>
              <a:rPr lang="en-US" sz="2400" i="1" dirty="0" smtClean="0">
                <a:latin typeface="Arial"/>
                <a:cs typeface="Arial"/>
              </a:rPr>
              <a:t>Even fairly similar habitat types have specific acoustic signatures distinguishable by machine</a:t>
            </a:r>
          </a:p>
          <a:p>
            <a:endParaRPr lang="en-AU" dirty="0"/>
          </a:p>
        </p:txBody>
      </p:sp>
      <p:pic>
        <p:nvPicPr>
          <p:cNvPr id="10" name="Picture 9" descr="Greek-fir-in-beech-tree-fore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470" y="3208611"/>
            <a:ext cx="3774530" cy="1422360"/>
          </a:xfrm>
          <a:prstGeom prst="rect">
            <a:avLst/>
          </a:prstGeom>
        </p:spPr>
      </p:pic>
      <p:pic>
        <p:nvPicPr>
          <p:cNvPr id="9" name="Picture 8" descr="coastal-forest-and-maquis-vegetation-gree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420" y="1320203"/>
            <a:ext cx="3797403" cy="1236654"/>
          </a:xfrm>
          <a:prstGeom prst="rect">
            <a:avLst/>
          </a:prstGeom>
        </p:spPr>
      </p:pic>
      <p:pic>
        <p:nvPicPr>
          <p:cNvPr id="11" name="Picture 10" descr="Dehesa_Los_Valhondos_Jamon_BEHER_Bernardo_Hernandez_Salamanca_Pelayo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72" y="2416380"/>
            <a:ext cx="3809652" cy="1159885"/>
          </a:xfrm>
          <a:prstGeom prst="rect">
            <a:avLst/>
          </a:prstGeom>
        </p:spPr>
      </p:pic>
      <p:pic>
        <p:nvPicPr>
          <p:cNvPr id="4" name="Picture 3" descr="FoloiForest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880" y="50130"/>
            <a:ext cx="3797120" cy="1447208"/>
          </a:xfrm>
          <a:prstGeom prst="rect">
            <a:avLst/>
          </a:prstGeom>
        </p:spPr>
      </p:pic>
      <p:pic>
        <p:nvPicPr>
          <p:cNvPr id="8" name="Picture 7" descr="fhr-50759-00044-775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297" y="4528838"/>
            <a:ext cx="3780411" cy="1102961"/>
          </a:xfrm>
          <a:prstGeom prst="rect">
            <a:avLst/>
          </a:prstGeom>
        </p:spPr>
      </p:pic>
      <p:pic>
        <p:nvPicPr>
          <p:cNvPr id="7" name="Picture 6" descr="grassland_360473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298" y="5564948"/>
            <a:ext cx="3763702" cy="13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61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227"/>
            <a:ext cx="7886700" cy="1325563"/>
          </a:xfrm>
        </p:spPr>
        <p:txBody>
          <a:bodyPr/>
          <a:lstStyle/>
          <a:p>
            <a:r>
              <a:rPr lang="en-US" dirty="0" smtClean="0"/>
              <a:t>Acoustic Complexity Index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62" y="1259962"/>
            <a:ext cx="8438045" cy="197572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ACI highlights and quantifies complex biotic noise (</a:t>
            </a:r>
            <a:r>
              <a:rPr lang="en-US" sz="2400" dirty="0" err="1" smtClean="0">
                <a:latin typeface="Arial"/>
                <a:cs typeface="Arial"/>
              </a:rPr>
              <a:t>ie</a:t>
            </a:r>
            <a:r>
              <a:rPr lang="en-US" sz="2400" dirty="0" smtClean="0">
                <a:latin typeface="Arial"/>
                <a:cs typeface="Arial"/>
              </a:rPr>
              <a:t>. bird calls) while reducing effects of low-variability human noise (</a:t>
            </a:r>
            <a:r>
              <a:rPr lang="en-US" sz="2400" dirty="0" err="1" smtClean="0">
                <a:latin typeface="Arial"/>
                <a:cs typeface="Arial"/>
              </a:rPr>
              <a:t>ie</a:t>
            </a:r>
            <a:r>
              <a:rPr lang="en-US" sz="2400" dirty="0" smtClean="0">
                <a:latin typeface="Arial"/>
                <a:cs typeface="Arial"/>
              </a:rPr>
              <a:t>. airplane engines) Sueur et al. 2014. </a:t>
            </a:r>
            <a:r>
              <a:rPr lang="en-US" sz="2400" dirty="0" err="1" smtClean="0">
                <a:latin typeface="Arial"/>
                <a:cs typeface="Arial"/>
              </a:rPr>
              <a:t>Acta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Acustica</a:t>
            </a:r>
            <a:r>
              <a:rPr lang="en-US" sz="2400" dirty="0" smtClean="0">
                <a:latin typeface="Arial"/>
                <a:cs typeface="Arial"/>
              </a:rPr>
              <a:t> 100:772-81.</a:t>
            </a:r>
          </a:p>
          <a:p>
            <a:endParaRPr lang="en-US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37"/>
          <a:stretch/>
        </p:blipFill>
        <p:spPr>
          <a:xfrm>
            <a:off x="414419" y="2668749"/>
            <a:ext cx="8524896" cy="41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35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2" y="0"/>
            <a:ext cx="880564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Can soundscape reflect landscape condition?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16" y="1374413"/>
            <a:ext cx="5603807" cy="4892415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latin typeface="Arial"/>
                <a:cs typeface="Arial"/>
              </a:rPr>
              <a:t>Soundscape patterns vary with landscape configuration and condition</a:t>
            </a:r>
          </a:p>
          <a:p>
            <a:r>
              <a:rPr lang="en-US" sz="9600" dirty="0" smtClean="0">
                <a:latin typeface="Arial"/>
                <a:cs typeface="Arial"/>
              </a:rPr>
              <a:t>19 forest sites in Eastern Australia</a:t>
            </a:r>
          </a:p>
          <a:p>
            <a:r>
              <a:rPr lang="en-US" sz="9600" dirty="0" smtClean="0">
                <a:latin typeface="Arial"/>
                <a:cs typeface="Arial"/>
              </a:rPr>
              <a:t>3 indices soundscape = landscape characteristics, ecological condition, and bird species richness</a:t>
            </a:r>
          </a:p>
          <a:p>
            <a:r>
              <a:rPr lang="en-AU" sz="9600" dirty="0" smtClean="0">
                <a:latin typeface="Arial"/>
                <a:cs typeface="Arial"/>
              </a:rPr>
              <a:t>acoustic entropy (H), acoustic evenness (AEI), normalized difference soundscape index (NDSI)</a:t>
            </a:r>
            <a:endParaRPr lang="en-AU" sz="9600" dirty="0">
              <a:latin typeface="Arial"/>
              <a:cs typeface="Arial"/>
            </a:endParaRPr>
          </a:p>
          <a:p>
            <a:r>
              <a:rPr lang="en-US" sz="9600" b="1" dirty="0" smtClean="0">
                <a:latin typeface="Arial"/>
                <a:cs typeface="Arial"/>
              </a:rPr>
              <a:t>Anthrophony</a:t>
            </a:r>
            <a:r>
              <a:rPr lang="en-US" sz="9600" dirty="0" smtClean="0">
                <a:latin typeface="Arial"/>
                <a:cs typeface="Arial"/>
              </a:rPr>
              <a:t> was inversely correlated with </a:t>
            </a:r>
            <a:r>
              <a:rPr lang="en-US" sz="9600" dirty="0" err="1" smtClean="0">
                <a:latin typeface="Arial"/>
                <a:cs typeface="Arial"/>
              </a:rPr>
              <a:t>biophony</a:t>
            </a:r>
            <a:r>
              <a:rPr lang="en-US" sz="9600" dirty="0" smtClean="0">
                <a:latin typeface="Arial"/>
                <a:cs typeface="Arial"/>
              </a:rPr>
              <a:t> and ecological condition</a:t>
            </a:r>
          </a:p>
          <a:p>
            <a:r>
              <a:rPr lang="en-US" sz="9600" b="1" dirty="0" err="1" smtClean="0">
                <a:latin typeface="Arial"/>
                <a:cs typeface="Arial"/>
              </a:rPr>
              <a:t>Biophony</a:t>
            </a:r>
            <a:r>
              <a:rPr lang="en-US" sz="9600" dirty="0" smtClean="0">
                <a:latin typeface="Arial"/>
                <a:cs typeface="Arial"/>
              </a:rPr>
              <a:t> positively correlated with ecological condition</a:t>
            </a:r>
          </a:p>
          <a:p>
            <a:pPr marL="0" indent="0">
              <a:buNone/>
            </a:pPr>
            <a:endParaRPr lang="en-US" sz="9600" dirty="0">
              <a:cs typeface="Arial"/>
            </a:endParaRPr>
          </a:p>
          <a:p>
            <a:pPr marL="0" indent="0">
              <a:buNone/>
            </a:pPr>
            <a:r>
              <a:rPr lang="en-US" sz="8000" dirty="0" smtClean="0">
                <a:latin typeface="Arial"/>
                <a:cs typeface="Arial"/>
              </a:rPr>
              <a:t>Fuller et al. 2015. Ecological Indicators 58:207-15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1" y="1145277"/>
            <a:ext cx="3084613" cy="2521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418" y="3802000"/>
            <a:ext cx="3259733" cy="26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0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84" y="4796193"/>
            <a:ext cx="7245466" cy="662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Paul Roe                                                        Mike </a:t>
            </a:r>
            <a:r>
              <a:rPr lang="en-US" dirty="0" err="1" smtClean="0">
                <a:latin typeface="Arial"/>
                <a:cs typeface="Arial"/>
              </a:rPr>
              <a:t>Towsey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s200_michael.tows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541" y="2389750"/>
            <a:ext cx="2306193" cy="2306193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920" y="2423172"/>
            <a:ext cx="2245973" cy="2245973"/>
          </a:xfrm>
          <a:prstGeom prst="rect">
            <a:avLst/>
          </a:prstGeom>
        </p:spPr>
      </p:pic>
      <p:pic>
        <p:nvPicPr>
          <p:cNvPr id="7" name="Picture 6" descr="Queensland_University_of_Technology_(logo)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095" y="2389751"/>
            <a:ext cx="2273830" cy="22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31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Signatures </a:t>
            </a:r>
            <a:r>
              <a:rPr lang="en-US" i="1" dirty="0" smtClean="0"/>
              <a:t>Not</a:t>
            </a:r>
            <a:r>
              <a:rPr lang="en-US" dirty="0" smtClean="0"/>
              <a:t> For Species Detection</a:t>
            </a:r>
            <a:endParaRPr lang="en-US" dirty="0"/>
          </a:p>
        </p:txBody>
      </p:sp>
      <p:pic>
        <p:nvPicPr>
          <p:cNvPr id="4" name="Content Placeholder 3" descr="Slide-Kit-AnimalID-de-B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446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Richness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We want to know not only that a system is rich or diverse, or different from other systems, but </a:t>
            </a:r>
            <a:r>
              <a:rPr lang="en-US" sz="3200" b="1" dirty="0" smtClean="0">
                <a:latin typeface="Arial"/>
                <a:cs typeface="Arial"/>
              </a:rPr>
              <a:t>which species </a:t>
            </a:r>
            <a:r>
              <a:rPr lang="en-US" sz="3200" dirty="0" smtClean="0">
                <a:latin typeface="Arial"/>
                <a:cs typeface="Arial"/>
              </a:rPr>
              <a:t>are present</a:t>
            </a:r>
            <a:r>
              <a:rPr lang="is-IS" sz="3200" dirty="0" smtClean="0">
                <a:latin typeface="Arial"/>
                <a:cs typeface="Arial"/>
              </a:rPr>
              <a:t>…</a:t>
            </a:r>
            <a:endParaRPr lang="en-US" sz="3200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5" name="Picture 4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6" name="Picture 5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7" name="Picture 6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8" name="Picture 7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751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0600"/>
            <a:ext cx="9144000" cy="54271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1281" y="1119673"/>
            <a:ext cx="601927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</a:rPr>
              <a:t>How to bridge the gap?</a:t>
            </a:r>
            <a:endParaRPr lang="en-US" sz="4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6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Combination Approaches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085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Estimating avian species richness from very long acoustic recordings.</a:t>
            </a:r>
          </a:p>
          <a:p>
            <a:r>
              <a:rPr lang="en-US" dirty="0" smtClean="0">
                <a:latin typeface="Arial"/>
                <a:cs typeface="Arial"/>
              </a:rPr>
              <a:t>Used acoustic indices to </a:t>
            </a:r>
            <a:r>
              <a:rPr lang="en-US" dirty="0" err="1" smtClean="0">
                <a:latin typeface="Arial"/>
                <a:cs typeface="Arial"/>
              </a:rPr>
              <a:t>summarise</a:t>
            </a:r>
            <a:r>
              <a:rPr lang="en-US" dirty="0" smtClean="0">
                <a:latin typeface="Arial"/>
                <a:cs typeface="Arial"/>
              </a:rPr>
              <a:t> the acoustic energy information in the recording</a:t>
            </a:r>
          </a:p>
          <a:p>
            <a:r>
              <a:rPr lang="en-US" dirty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andomly sampled</a:t>
            </a:r>
            <a:r>
              <a:rPr lang="en-US" dirty="0" smtClean="0">
                <a:latin typeface="Arial"/>
                <a:cs typeface="Arial"/>
              </a:rPr>
              <a:t> 1 minute segments of 24 hour recordings - achieved a 53% increase in species </a:t>
            </a:r>
            <a:r>
              <a:rPr lang="en-US" dirty="0" err="1" smtClean="0">
                <a:latin typeface="Arial"/>
                <a:cs typeface="Arial"/>
              </a:rPr>
              <a:t>recognised</a:t>
            </a:r>
            <a:r>
              <a:rPr lang="en-US" dirty="0" smtClean="0">
                <a:latin typeface="Arial"/>
                <a:cs typeface="Arial"/>
              </a:rPr>
              <a:t> over traditional field surveys</a:t>
            </a:r>
          </a:p>
          <a:p>
            <a:r>
              <a:rPr lang="en-US" dirty="0">
                <a:latin typeface="Arial"/>
                <a:cs typeface="Arial"/>
              </a:rPr>
              <a:t>C</a:t>
            </a:r>
            <a:r>
              <a:rPr lang="en-US" b="1" dirty="0" smtClean="0">
                <a:latin typeface="Arial"/>
                <a:cs typeface="Arial"/>
              </a:rPr>
              <a:t>ombinations of acoustic indices</a:t>
            </a:r>
            <a:r>
              <a:rPr lang="en-US" dirty="0" smtClean="0">
                <a:latin typeface="Arial"/>
                <a:cs typeface="Arial"/>
              </a:rPr>
              <a:t> to direct the sampling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- achieved an 87% increase in species recognized over traditional field surveys 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err="1">
                <a:latin typeface="Arial"/>
                <a:cs typeface="Arial"/>
              </a:rPr>
              <a:t>Towsey</a:t>
            </a:r>
            <a:r>
              <a:rPr lang="en-US" dirty="0">
                <a:latin typeface="Arial"/>
                <a:cs typeface="Arial"/>
              </a:rPr>
              <a:t> et al. 2014. Ecological </a:t>
            </a:r>
            <a:r>
              <a:rPr lang="en-US" dirty="0" err="1">
                <a:latin typeface="Arial"/>
                <a:cs typeface="Arial"/>
              </a:rPr>
              <a:t>Infomatics</a:t>
            </a:r>
            <a:r>
              <a:rPr lang="en-US" dirty="0">
                <a:latin typeface="Arial"/>
                <a:cs typeface="Arial"/>
              </a:rPr>
              <a:t> 21:  110-119.</a:t>
            </a:r>
          </a:p>
          <a:p>
            <a:pPr marL="0" indent="0">
              <a:buNone/>
            </a:pPr>
            <a:endParaRPr lang="en-A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339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88" y="147875"/>
            <a:ext cx="7886700" cy="1325563"/>
          </a:xfrm>
        </p:spPr>
        <p:txBody>
          <a:bodyPr/>
          <a:lstStyle/>
          <a:p>
            <a:r>
              <a:rPr lang="en-US" dirty="0" smtClean="0"/>
              <a:t>Sampling?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62" y="5999447"/>
            <a:ext cx="8722098" cy="7122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Different sampling protocols listening to 1 minute samples of a 5-day real sound sample - </a:t>
            </a:r>
            <a:r>
              <a:rPr lang="en-US" dirty="0" err="1">
                <a:latin typeface="Arial"/>
                <a:cs typeface="Arial"/>
              </a:rPr>
              <a:t>Towsey</a:t>
            </a:r>
            <a:r>
              <a:rPr lang="en-US" dirty="0">
                <a:latin typeface="Arial"/>
                <a:cs typeface="Arial"/>
              </a:rPr>
              <a:t> et al. 2014. Ecological </a:t>
            </a:r>
            <a:r>
              <a:rPr lang="en-US" dirty="0" err="1">
                <a:latin typeface="Arial"/>
                <a:cs typeface="Arial"/>
              </a:rPr>
              <a:t>Infomatics</a:t>
            </a:r>
            <a:r>
              <a:rPr lang="en-US" dirty="0">
                <a:latin typeface="Arial"/>
                <a:cs typeface="Arial"/>
              </a:rPr>
              <a:t> 21:  110-119.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Screen Shot 2016-05-08 at 11.19.16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51" y="1495938"/>
            <a:ext cx="9006421" cy="4503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7990" y="1453904"/>
            <a:ext cx="633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Greedy sampling with prior knowledge of all species present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583" y="1888402"/>
            <a:ext cx="570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Sampling with prior knowledge of # of species present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4351" y="2573577"/>
            <a:ext cx="20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Random sampling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5080" y="3743382"/>
            <a:ext cx="522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Sampling in descending order of signal amplitude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98" y="181299"/>
            <a:ext cx="7886700" cy="1055355"/>
          </a:xfrm>
        </p:spPr>
        <p:txBody>
          <a:bodyPr/>
          <a:lstStyle/>
          <a:p>
            <a:r>
              <a:rPr lang="en-US" dirty="0" smtClean="0"/>
              <a:t>Many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99" y="1136385"/>
            <a:ext cx="8960201" cy="4294867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Average signal amplitude</a:t>
            </a:r>
          </a:p>
          <a:p>
            <a:r>
              <a:rPr lang="en-US" dirty="0" smtClean="0">
                <a:latin typeface="Arial"/>
                <a:cs typeface="Arial"/>
              </a:rPr>
              <a:t>Background noise</a:t>
            </a:r>
          </a:p>
          <a:p>
            <a:r>
              <a:rPr lang="en-US" dirty="0" smtClean="0">
                <a:latin typeface="Arial"/>
                <a:cs typeface="Arial"/>
              </a:rPr>
              <a:t>Signal-to-noise ratio (SNR)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ACI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Acoustic activity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Count of acoustic events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Avg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duration of acoustic events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Entropy of signal envelope (temporal entropy = H[t])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Mid-band activity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Entropy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of average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spectrum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= H[s])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Entropy of spectral maximum 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= H[m])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Entropy of spectral variance 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= H[v])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Spectral diversity</a:t>
            </a:r>
          </a:p>
          <a:p>
            <a:r>
              <a:rPr lang="en-US" dirty="0">
                <a:latin typeface="Arial"/>
                <a:cs typeface="Arial"/>
              </a:rPr>
              <a:t>Spectral </a:t>
            </a:r>
            <a:r>
              <a:rPr lang="en-US" dirty="0" err="1">
                <a:latin typeface="Arial"/>
                <a:cs typeface="Arial"/>
              </a:rPr>
              <a:t>persisitence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All defined in </a:t>
            </a:r>
            <a:r>
              <a:rPr lang="en-US" dirty="0" err="1">
                <a:latin typeface="Arial"/>
                <a:cs typeface="Arial"/>
              </a:rPr>
              <a:t>Towsey</a:t>
            </a:r>
            <a:r>
              <a:rPr lang="en-US" dirty="0">
                <a:latin typeface="Arial"/>
                <a:cs typeface="Arial"/>
              </a:rPr>
              <a:t> et al. 2014. Ecological </a:t>
            </a:r>
            <a:r>
              <a:rPr lang="en-US" dirty="0" err="1">
                <a:latin typeface="Arial"/>
                <a:cs typeface="Arial"/>
              </a:rPr>
              <a:t>Infomatics</a:t>
            </a:r>
            <a:r>
              <a:rPr lang="en-US" dirty="0">
                <a:latin typeface="Arial"/>
                <a:cs typeface="Arial"/>
              </a:rPr>
              <a:t> 21:  110-119.</a:t>
            </a:r>
          </a:p>
          <a:p>
            <a:endParaRPr lang="en-US" dirty="0"/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575340"/>
            <a:ext cx="9206658" cy="1316084"/>
            <a:chOff x="0" y="5541916"/>
            <a:chExt cx="9206658" cy="1316084"/>
          </a:xfrm>
        </p:grpSpPr>
        <p:pic>
          <p:nvPicPr>
            <p:cNvPr id="5" name="Picture 4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6" name="Picture 5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7" name="Picture 6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8" name="Picture 7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36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98" y="181299"/>
            <a:ext cx="7886700" cy="1055355"/>
          </a:xfrm>
        </p:spPr>
        <p:txBody>
          <a:bodyPr/>
          <a:lstStyle/>
          <a:p>
            <a:r>
              <a:rPr lang="en-US" dirty="0" smtClean="0"/>
              <a:t>Many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99" y="1136385"/>
            <a:ext cx="8839061" cy="4294867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Average signal amplitude</a:t>
            </a:r>
          </a:p>
          <a:p>
            <a:r>
              <a:rPr lang="en-US" dirty="0" smtClean="0">
                <a:latin typeface="Arial"/>
                <a:cs typeface="Arial"/>
              </a:rPr>
              <a:t>Background noise</a:t>
            </a:r>
          </a:p>
          <a:p>
            <a:r>
              <a:rPr lang="en-US" dirty="0" smtClean="0">
                <a:latin typeface="Arial"/>
                <a:cs typeface="Arial"/>
              </a:rPr>
              <a:t>Signal-to-noise ratio (SNR)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ACI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Acoustic activity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Count of acoustic events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Avg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duration of acoustic events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Entropy of signal envelope (temporal entropy = H[t])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Mid-band activity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Entropy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of average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spectrum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= H[s])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Entropy of spectral maximum 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= H[m])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Entropy of spectral variance 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= H[v])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Spectral diversity</a:t>
            </a:r>
          </a:p>
          <a:p>
            <a:r>
              <a:rPr lang="en-US" dirty="0">
                <a:latin typeface="Arial"/>
                <a:cs typeface="Arial"/>
              </a:rPr>
              <a:t>Spectral </a:t>
            </a:r>
            <a:r>
              <a:rPr lang="en-US" dirty="0" err="1">
                <a:latin typeface="Arial"/>
                <a:cs typeface="Arial"/>
              </a:rPr>
              <a:t>persisitence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All defined in </a:t>
            </a:r>
            <a:r>
              <a:rPr lang="en-US" dirty="0" err="1">
                <a:latin typeface="Arial"/>
                <a:cs typeface="Arial"/>
              </a:rPr>
              <a:t>Towsey</a:t>
            </a:r>
            <a:r>
              <a:rPr lang="en-US" dirty="0">
                <a:latin typeface="Arial"/>
                <a:cs typeface="Arial"/>
              </a:rPr>
              <a:t> et al. 2014. Ecological </a:t>
            </a:r>
            <a:r>
              <a:rPr lang="en-US" dirty="0" err="1">
                <a:latin typeface="Arial"/>
                <a:cs typeface="Arial"/>
              </a:rPr>
              <a:t>Infomatics</a:t>
            </a:r>
            <a:r>
              <a:rPr lang="en-US" dirty="0">
                <a:latin typeface="Arial"/>
                <a:cs typeface="Arial"/>
              </a:rPr>
              <a:t> 21:  110-119.</a:t>
            </a:r>
          </a:p>
          <a:p>
            <a:endParaRPr lang="en-US" dirty="0"/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575340"/>
            <a:ext cx="9206658" cy="1316084"/>
            <a:chOff x="0" y="5541916"/>
            <a:chExt cx="9206658" cy="1316084"/>
          </a:xfrm>
        </p:grpSpPr>
        <p:pic>
          <p:nvPicPr>
            <p:cNvPr id="5" name="Picture 4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6" name="Picture 5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7" name="Picture 6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8" name="Picture 7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767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90" y="167115"/>
            <a:ext cx="8839061" cy="1158449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Visualisation</a:t>
            </a:r>
            <a:r>
              <a:rPr lang="en-US" sz="3600" dirty="0" smtClean="0"/>
              <a:t> of Large-scale Recordings – Using Indices to Reduce “Noise”</a:t>
            </a:r>
            <a:endParaRPr lang="en-AU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3" y="1529435"/>
            <a:ext cx="8771400" cy="48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59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72" y="248146"/>
            <a:ext cx="889336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visual approach to automatic classification from recordings in the wild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80" y="1959318"/>
            <a:ext cx="8504881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 multi-instance, </a:t>
            </a:r>
            <a:r>
              <a:rPr lang="en-US" sz="2400" dirty="0">
                <a:latin typeface="Arial"/>
                <a:cs typeface="Arial"/>
              </a:rPr>
              <a:t>multi-label framework on bird vocalizations </a:t>
            </a:r>
            <a:r>
              <a:rPr lang="en-US" sz="2400" dirty="0" smtClean="0">
                <a:latin typeface="Arial"/>
                <a:cs typeface="Arial"/>
              </a:rPr>
              <a:t>to detect simultaneously </a:t>
            </a:r>
            <a:r>
              <a:rPr lang="en-US" sz="2400" dirty="0">
                <a:latin typeface="Arial"/>
                <a:cs typeface="Arial"/>
              </a:rPr>
              <a:t>vocalizing birds of different species. 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ntegrates </a:t>
            </a:r>
            <a:r>
              <a:rPr lang="en-US" sz="2400" dirty="0">
                <a:latin typeface="Arial"/>
                <a:cs typeface="Arial"/>
              </a:rPr>
              <a:t>novel, image-based heterogeneous features designed to capture different aspects of the spectrum.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monitor 78 bird species, 8 insects and 1 amphibian (total = 87 species under challenging environmental conditions)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i="1" dirty="0" smtClean="0">
                <a:latin typeface="Arial"/>
                <a:cs typeface="Arial"/>
              </a:rPr>
              <a:t>classification accuracy </a:t>
            </a:r>
            <a:r>
              <a:rPr lang="en-US" sz="2400" dirty="0" smtClean="0">
                <a:latin typeface="Arial"/>
                <a:cs typeface="Arial"/>
              </a:rPr>
              <a:t>assessed by independent observers = 91.3% (note not compared to traditional surveys)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rial"/>
                <a:cs typeface="Arial"/>
              </a:rPr>
              <a:t>Potamitis</a:t>
            </a:r>
            <a:r>
              <a:rPr lang="en-US" sz="2400" dirty="0" smtClean="0">
                <a:latin typeface="Arial"/>
                <a:cs typeface="Arial"/>
              </a:rPr>
              <a:t>, I. 2014. PLoS1 9(5):e96936</a:t>
            </a:r>
            <a:endParaRPr lang="en-AU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929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41" y="-119509"/>
            <a:ext cx="8310665" cy="1325563"/>
          </a:xfrm>
        </p:spPr>
        <p:txBody>
          <a:bodyPr/>
          <a:lstStyle/>
          <a:p>
            <a:r>
              <a:rPr lang="en-US" dirty="0" smtClean="0"/>
              <a:t>Illustration of Sound Interference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89" y="1094143"/>
            <a:ext cx="8421336" cy="57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6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79" y="131164"/>
            <a:ext cx="7886700" cy="1325563"/>
          </a:xfrm>
        </p:spPr>
        <p:txBody>
          <a:bodyPr/>
          <a:lstStyle/>
          <a:p>
            <a:r>
              <a:rPr lang="en-US" dirty="0" smtClean="0"/>
              <a:t>Why detect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81" y="1207298"/>
            <a:ext cx="8438044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We may want to </a:t>
            </a:r>
          </a:p>
          <a:p>
            <a:pPr lvl="1"/>
            <a:r>
              <a:rPr lang="en-US" sz="2800" dirty="0" smtClean="0">
                <a:latin typeface="Arial"/>
                <a:cs typeface="Arial"/>
              </a:rPr>
              <a:t>identify presence/absence, abundance or activity of individual species — study organism, rare, threatened</a:t>
            </a:r>
          </a:p>
          <a:p>
            <a:pPr lvl="1"/>
            <a:r>
              <a:rPr lang="en-US" sz="2800" dirty="0" smtClean="0">
                <a:latin typeface="Arial"/>
                <a:cs typeface="Arial"/>
              </a:rPr>
              <a:t>quantify numbers of species in an area in relation to habitat, anthropogenic disturbance — grazing, fire, </a:t>
            </a:r>
            <a:r>
              <a:rPr lang="en-US" sz="2800" dirty="0" err="1" smtClean="0">
                <a:latin typeface="Arial"/>
                <a:cs typeface="Arial"/>
              </a:rPr>
              <a:t>urbanisation</a:t>
            </a:r>
            <a:r>
              <a:rPr lang="en-US" sz="2800" dirty="0" smtClean="0">
                <a:latin typeface="Arial"/>
                <a:cs typeface="Arial"/>
              </a:rPr>
              <a:t>, etc.</a:t>
            </a:r>
          </a:p>
          <a:p>
            <a:pPr lvl="1"/>
            <a:r>
              <a:rPr lang="en-US" sz="2800" dirty="0" smtClean="0">
                <a:latin typeface="Arial"/>
                <a:cs typeface="Arial"/>
              </a:rPr>
              <a:t>Determine effects on ecosystem “health” — climate change, logging, agriculture, changes in land use etc.</a:t>
            </a:r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4" name="Picture 3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5" name="Picture 4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6" name="Picture 5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7" name="Picture 6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986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94"/>
            <a:ext cx="9144000" cy="65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39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05"/>
            <a:ext cx="91439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1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3558"/>
            <a:ext cx="9144000" cy="59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47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ARUs could be </a:t>
            </a:r>
            <a:r>
              <a:rPr lang="en-US" sz="2400" i="1" dirty="0" smtClean="0">
                <a:latin typeface="Arial"/>
                <a:cs typeface="Arial"/>
              </a:rPr>
              <a:t>extremely valuable </a:t>
            </a:r>
            <a:r>
              <a:rPr lang="en-US" sz="2400" dirty="0" smtClean="0">
                <a:latin typeface="Arial"/>
                <a:cs typeface="Arial"/>
              </a:rPr>
              <a:t>to collect a massive amount of data on species presence/absence, richness</a:t>
            </a:r>
          </a:p>
          <a:p>
            <a:r>
              <a:rPr lang="en-US" sz="2400" dirty="0" smtClean="0">
                <a:latin typeface="Arial"/>
                <a:cs typeface="Arial"/>
              </a:rPr>
              <a:t>Massive amount of data is a double edged sword </a:t>
            </a:r>
          </a:p>
          <a:p>
            <a:r>
              <a:rPr lang="en-US" sz="2400" dirty="0" smtClean="0">
                <a:latin typeface="Arial"/>
                <a:cs typeface="Arial"/>
              </a:rPr>
              <a:t>ARUs are especially good for rare or (acoustically) hard-to-detect species</a:t>
            </a:r>
          </a:p>
          <a:p>
            <a:r>
              <a:rPr lang="en-US" sz="2400" dirty="0" smtClean="0">
                <a:latin typeface="Arial"/>
                <a:cs typeface="Arial"/>
              </a:rPr>
              <a:t>There is a </a:t>
            </a:r>
            <a:r>
              <a:rPr lang="en-US" sz="2400" i="1" dirty="0" smtClean="0">
                <a:latin typeface="Arial"/>
                <a:cs typeface="Arial"/>
              </a:rPr>
              <a:t>great deal </a:t>
            </a:r>
            <a:r>
              <a:rPr lang="en-US" sz="2400" dirty="0" smtClean="0">
                <a:latin typeface="Arial"/>
                <a:cs typeface="Arial"/>
              </a:rPr>
              <a:t>of research to be done in how best to </a:t>
            </a:r>
            <a:r>
              <a:rPr lang="en-US" sz="2400" dirty="0" err="1" smtClean="0">
                <a:latin typeface="Arial"/>
                <a:cs typeface="Arial"/>
              </a:rPr>
              <a:t>analyse</a:t>
            </a:r>
            <a:r>
              <a:rPr lang="en-US" sz="2400" dirty="0" smtClean="0">
                <a:latin typeface="Arial"/>
                <a:cs typeface="Arial"/>
              </a:rPr>
              <a:t> this data</a:t>
            </a:r>
          </a:p>
          <a:p>
            <a:endParaRPr lang="en-US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5" name="Picture 4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6" name="Picture 5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7" name="Picture 6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8" name="Picture 7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345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7971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Caller-listeners, rather than just listeners may increase the probability that a rare thing will call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Such an invention increases the probability of calling by rare species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Increases detectability of rare species, because then we know WHEN to look for their calls in long recordings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5" name="Picture 4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6" name="Picture 5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7" name="Picture 6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8" name="Picture 7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5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99" y="365126"/>
            <a:ext cx="8237536" cy="1325563"/>
          </a:xfrm>
        </p:spPr>
        <p:txBody>
          <a:bodyPr/>
          <a:lstStyle/>
          <a:p>
            <a:r>
              <a:rPr lang="en-US" dirty="0" smtClean="0"/>
              <a:t>Current work: Detecting 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Detecting the arrival of invasive cane toads on Groote</a:t>
            </a:r>
          </a:p>
          <a:p>
            <a:r>
              <a:rPr lang="en-US" dirty="0" smtClean="0"/>
              <a:t>Listening &amp; Calling for toads</a:t>
            </a:r>
          </a:p>
          <a:p>
            <a:endParaRPr lang="en-US" dirty="0"/>
          </a:p>
          <a:p>
            <a:r>
              <a:rPr lang="en-US" dirty="0" smtClean="0"/>
              <a:t>Working with the </a:t>
            </a:r>
            <a:r>
              <a:rPr lang="en-US" dirty="0" err="1" smtClean="0"/>
              <a:t>Anindilyakwa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Land Council</a:t>
            </a:r>
          </a:p>
          <a:p>
            <a:endParaRPr lang="en-US" dirty="0"/>
          </a:p>
          <a:p>
            <a:r>
              <a:rPr lang="en-US" dirty="0" smtClean="0"/>
              <a:t>Hoping not to get an answer!</a:t>
            </a:r>
            <a:endParaRPr lang="en-US" dirty="0"/>
          </a:p>
        </p:txBody>
      </p:sp>
      <p:pic>
        <p:nvPicPr>
          <p:cNvPr id="4" name="Picture 3" descr="ma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087" y="3843656"/>
            <a:ext cx="3265913" cy="2857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065" y="2406463"/>
            <a:ext cx="2026070" cy="12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26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6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547" y="192505"/>
            <a:ext cx="3729038" cy="6381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40" y="294899"/>
            <a:ext cx="4256171" cy="617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Monthly Average Spectrogram</a:t>
            </a:r>
          </a:p>
          <a:p>
            <a:r>
              <a:rPr lang="en-US" dirty="0" smtClean="0"/>
              <a:t>Averaging values of acoustic indices over consecutive days</a:t>
            </a:r>
          </a:p>
          <a:p>
            <a:r>
              <a:rPr lang="en-US" dirty="0" smtClean="0"/>
              <a:t>More ‘washed out’ appearance due to averaging</a:t>
            </a:r>
          </a:p>
          <a:p>
            <a:r>
              <a:rPr lang="en-US" dirty="0" smtClean="0"/>
              <a:t>But seasonal changes in acoustic landscape are clearly visible</a:t>
            </a:r>
          </a:p>
          <a:p>
            <a:r>
              <a:rPr lang="en-US" dirty="0" smtClean="0"/>
              <a:t>Morning chorus strongest during late winter and early spring</a:t>
            </a:r>
          </a:p>
          <a:p>
            <a:r>
              <a:rPr lang="en-US" dirty="0" smtClean="0"/>
              <a:t>Night-time Orthopteran sounds are minimal during winter months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110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97" y="181299"/>
            <a:ext cx="7886700" cy="1325563"/>
          </a:xfrm>
        </p:spPr>
        <p:txBody>
          <a:bodyPr/>
          <a:lstStyle/>
          <a:p>
            <a:r>
              <a:rPr lang="en-US" dirty="0" smtClean="0"/>
              <a:t>Traditional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06" y="1574952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Fauna &amp; vegetation surveys</a:t>
            </a:r>
            <a:endParaRPr lang="en-US" dirty="0">
              <a:latin typeface="Arial"/>
            </a:endParaRPr>
          </a:p>
        </p:txBody>
      </p:sp>
      <p:pic>
        <p:nvPicPr>
          <p:cNvPr id="4" name="Picture 3" descr="Fauna Coastal Wal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20" y="2439885"/>
            <a:ext cx="6161908" cy="3968269"/>
          </a:xfrm>
          <a:prstGeom prst="rect">
            <a:avLst/>
          </a:prstGeom>
        </p:spPr>
      </p:pic>
      <p:pic>
        <p:nvPicPr>
          <p:cNvPr id="5" name="Picture 4" descr="fauna-survey.1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789" y="1213067"/>
            <a:ext cx="3838412" cy="3523181"/>
          </a:xfrm>
          <a:prstGeom prst="rect">
            <a:avLst/>
          </a:prstGeom>
        </p:spPr>
      </p:pic>
      <p:pic>
        <p:nvPicPr>
          <p:cNvPr id="6" name="Picture 5" descr="Ohiopyle 2010 0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15" y="4228020"/>
            <a:ext cx="3274964" cy="24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5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78" y="231433"/>
            <a:ext cx="7886700" cy="1325563"/>
          </a:xfrm>
        </p:spPr>
        <p:txBody>
          <a:bodyPr/>
          <a:lstStyle/>
          <a:p>
            <a:r>
              <a:rPr lang="en-US" dirty="0" smtClean="0"/>
              <a:t>Traditional Audio Monitoring</a:t>
            </a:r>
            <a:endParaRPr lang="en-US" dirty="0"/>
          </a:p>
        </p:txBody>
      </p:sp>
      <p:pic>
        <p:nvPicPr>
          <p:cNvPr id="4" name="Picture 3" descr="birds-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503" y="1637737"/>
            <a:ext cx="3124178" cy="4946616"/>
          </a:xfrm>
          <a:prstGeom prst="rect">
            <a:avLst/>
          </a:prstGeom>
        </p:spPr>
      </p:pic>
      <p:pic>
        <p:nvPicPr>
          <p:cNvPr id="5" name="Picture 4" descr="6944294-3x2-700x46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0"/>
          <a:stretch/>
        </p:blipFill>
        <p:spPr>
          <a:xfrm>
            <a:off x="4695230" y="1637735"/>
            <a:ext cx="3245958" cy="49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70" y="-167115"/>
            <a:ext cx="7886700" cy="1325563"/>
          </a:xfrm>
        </p:spPr>
        <p:txBody>
          <a:bodyPr/>
          <a:lstStyle/>
          <a:p>
            <a:r>
              <a:rPr lang="en-US" dirty="0" smtClean="0"/>
              <a:t>Traditional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05" y="1056894"/>
            <a:ext cx="7886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Advantages: 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— Provide highly accurate information on species </a:t>
            </a:r>
            <a:r>
              <a:rPr lang="en-US" dirty="0">
                <a:latin typeface="Arial"/>
                <a:cs typeface="Arial"/>
              </a:rPr>
              <a:t>presence/</a:t>
            </a:r>
            <a:r>
              <a:rPr lang="en-US" dirty="0" smtClean="0">
                <a:latin typeface="Arial"/>
                <a:cs typeface="Arial"/>
              </a:rPr>
              <a:t>absence, activity &amp; richness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Limitations: 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— Highly spatially &amp; very highly temporally restricted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— Expensive &amp; time consuming to get a lot of data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— Limited to expertise that is present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— Observer bias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14" name="Picture 13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15" name="Picture 14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16" name="Picture 15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17" name="Picture 16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29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42" y="248145"/>
            <a:ext cx="7886700" cy="1325563"/>
          </a:xfrm>
        </p:spPr>
        <p:txBody>
          <a:bodyPr/>
          <a:lstStyle/>
          <a:p>
            <a:r>
              <a:rPr lang="en-US" dirty="0" smtClean="0"/>
              <a:t>Autonomous Recording Units — Record Sound </a:t>
            </a:r>
            <a:r>
              <a:rPr lang="en-US" i="1" dirty="0" smtClean="0"/>
              <a:t>in situ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25" y="1825625"/>
            <a:ext cx="377623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Advantages —</a:t>
            </a:r>
          </a:p>
          <a:p>
            <a:r>
              <a:rPr lang="en-US" dirty="0" smtClean="0">
                <a:latin typeface="Arial"/>
                <a:cs typeface="Arial"/>
              </a:rPr>
              <a:t>Non-invasive</a:t>
            </a:r>
          </a:p>
          <a:p>
            <a:r>
              <a:rPr lang="en-US" dirty="0" smtClean="0">
                <a:latin typeface="Arial"/>
                <a:cs typeface="Arial"/>
              </a:rPr>
              <a:t>Relatively cheap</a:t>
            </a:r>
          </a:p>
          <a:p>
            <a:r>
              <a:rPr lang="en-US" dirty="0" smtClean="0">
                <a:latin typeface="Arial"/>
                <a:cs typeface="Arial"/>
              </a:rPr>
              <a:t>Collect extensive audio data</a:t>
            </a:r>
          </a:p>
          <a:p>
            <a:r>
              <a:rPr lang="en-US" dirty="0" smtClean="0">
                <a:latin typeface="Arial"/>
                <a:cs typeface="Arial"/>
              </a:rPr>
              <a:t>Permanent record</a:t>
            </a:r>
          </a:p>
          <a:p>
            <a:r>
              <a:rPr lang="en-US" dirty="0" smtClean="0">
                <a:latin typeface="Arial"/>
                <a:cs typeface="Arial"/>
              </a:rPr>
              <a:t>Limited only by storage capacity – which continues to increase rapidly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0933" y="1539793"/>
            <a:ext cx="3208128" cy="4637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045" y="2109722"/>
            <a:ext cx="1785938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7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42" y="248145"/>
            <a:ext cx="7886700" cy="1325563"/>
          </a:xfrm>
        </p:spPr>
        <p:txBody>
          <a:bodyPr/>
          <a:lstStyle/>
          <a:p>
            <a:r>
              <a:rPr lang="en-US" dirty="0" smtClean="0"/>
              <a:t>Autonomous Recording Units — Record Sound </a:t>
            </a:r>
            <a:r>
              <a:rPr lang="en-US" i="1" dirty="0" smtClean="0"/>
              <a:t>in situ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25" y="1825625"/>
            <a:ext cx="377623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Disadvantages —</a:t>
            </a:r>
          </a:p>
          <a:p>
            <a:r>
              <a:rPr lang="en-AU" dirty="0" smtClean="0">
                <a:latin typeface="Arial"/>
                <a:cs typeface="Arial"/>
              </a:rPr>
              <a:t>Restricted to species that make some kind of noise</a:t>
            </a:r>
          </a:p>
          <a:p>
            <a:pPr lvl="1"/>
            <a:r>
              <a:rPr lang="en-AU" dirty="0" smtClean="0">
                <a:latin typeface="Arial"/>
                <a:cs typeface="Arial"/>
              </a:rPr>
              <a:t>Birds, frogs, insects, some fish, some reptiles, many mammals</a:t>
            </a:r>
          </a:p>
          <a:p>
            <a:pPr lvl="1"/>
            <a:endParaRPr lang="en-AU" dirty="0">
              <a:latin typeface="Arial"/>
              <a:cs typeface="Arial"/>
            </a:endParaRPr>
          </a:p>
          <a:p>
            <a:r>
              <a:rPr lang="en-AU" dirty="0" smtClean="0">
                <a:latin typeface="Arial"/>
                <a:cs typeface="Arial"/>
              </a:rPr>
              <a:t>There is so much data analysing it becomes a problem! </a:t>
            </a:r>
            <a:endParaRPr lang="en-AU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0933" y="1539793"/>
            <a:ext cx="3208128" cy="4637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045" y="2109722"/>
            <a:ext cx="1785938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9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17" y="133693"/>
            <a:ext cx="8755516" cy="1325563"/>
          </a:xfrm>
        </p:spPr>
        <p:txBody>
          <a:bodyPr/>
          <a:lstStyle/>
          <a:p>
            <a:r>
              <a:rPr lang="en-US" dirty="0" smtClean="0"/>
              <a:t>Species Detection – Individual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51" y="1240721"/>
            <a:ext cx="8327374" cy="4351338"/>
          </a:xfrm>
        </p:spPr>
        <p:txBody>
          <a:bodyPr>
            <a:normAutofit/>
          </a:bodyPr>
          <a:lstStyle/>
          <a:p>
            <a:pPr lvl="1"/>
            <a:endParaRPr lang="en-US" sz="2800" dirty="0" smtClean="0">
              <a:latin typeface="Arial"/>
              <a:cs typeface="Arial"/>
            </a:endParaRPr>
          </a:p>
          <a:p>
            <a:pPr lvl="1"/>
            <a:r>
              <a:rPr lang="en-US" sz="3200" dirty="0" smtClean="0">
                <a:latin typeface="Arial"/>
                <a:cs typeface="Arial"/>
              </a:rPr>
              <a:t>Humans listen &amp; </a:t>
            </a:r>
            <a:r>
              <a:rPr lang="en-US" sz="3200" dirty="0" err="1" smtClean="0">
                <a:latin typeface="Arial"/>
                <a:cs typeface="Arial"/>
              </a:rPr>
              <a:t>recognise</a:t>
            </a:r>
            <a:r>
              <a:rPr lang="en-US" sz="3200" dirty="0" smtClean="0">
                <a:latin typeface="Arial"/>
                <a:cs typeface="Arial"/>
              </a:rPr>
              <a:t> calls – subsampling in time</a:t>
            </a:r>
          </a:p>
          <a:p>
            <a:pPr lvl="1"/>
            <a:endParaRPr lang="en-US" sz="3200" dirty="0" smtClean="0">
              <a:latin typeface="Arial"/>
              <a:cs typeface="Arial"/>
            </a:endParaRPr>
          </a:p>
          <a:p>
            <a:pPr lvl="1"/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Songscope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-type 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recognisers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lvl="1"/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Human-in-the-loop combinations </a:t>
            </a:r>
          </a:p>
          <a:p>
            <a:pPr lvl="1"/>
            <a:endParaRPr lang="en-US" sz="2800" dirty="0">
              <a:latin typeface="Arial"/>
              <a:cs typeface="Arial"/>
            </a:endParaRPr>
          </a:p>
          <a:p>
            <a:pPr lvl="2"/>
            <a:endParaRPr lang="en-US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541916"/>
            <a:ext cx="9206658" cy="1316084"/>
            <a:chOff x="0" y="5541916"/>
            <a:chExt cx="9206658" cy="1316084"/>
          </a:xfrm>
        </p:grpSpPr>
        <p:pic>
          <p:nvPicPr>
            <p:cNvPr id="11" name="Picture 10" descr="images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197"/>
            <a:stretch/>
          </p:blipFill>
          <p:spPr>
            <a:xfrm>
              <a:off x="0" y="5577287"/>
              <a:ext cx="2167018" cy="1280713"/>
            </a:xfrm>
            <a:prstGeom prst="rect">
              <a:avLst/>
            </a:prstGeom>
          </p:spPr>
        </p:pic>
        <p:pic>
          <p:nvPicPr>
            <p:cNvPr id="12" name="Picture 11" descr="Litoria-phyllochroa-cutout-52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5245" y="5614416"/>
              <a:ext cx="1597152" cy="1243584"/>
            </a:xfrm>
            <a:prstGeom prst="rect">
              <a:avLst/>
            </a:prstGeom>
          </p:spPr>
        </p:pic>
        <p:pic>
          <p:nvPicPr>
            <p:cNvPr id="13" name="Picture 12" descr="Tilapia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9334" y="5613756"/>
              <a:ext cx="1901345" cy="1143976"/>
            </a:xfrm>
            <a:prstGeom prst="rect">
              <a:avLst/>
            </a:prstGeom>
          </p:spPr>
        </p:pic>
        <p:pic>
          <p:nvPicPr>
            <p:cNvPr id="14" name="Picture 13" descr="lopard-geck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48" y="5657125"/>
              <a:ext cx="2076441" cy="120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9049" y="5541916"/>
              <a:ext cx="1687609" cy="131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693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1400</Words>
  <Application>Microsoft Macintosh PowerPoint</Application>
  <PresentationFormat>On-screen Show (4:3)</PresentationFormat>
  <Paragraphs>193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Using Animal Audio for Species Detection</vt:lpstr>
      <vt:lpstr>Acknowledgements</vt:lpstr>
      <vt:lpstr>Why detect species?</vt:lpstr>
      <vt:lpstr>Traditional Monitoring</vt:lpstr>
      <vt:lpstr>Traditional Audio Monitoring</vt:lpstr>
      <vt:lpstr>Traditional Monitoring</vt:lpstr>
      <vt:lpstr>Autonomous Recording Units — Record Sound in situ</vt:lpstr>
      <vt:lpstr>Autonomous Recording Units — Record Sound in situ</vt:lpstr>
      <vt:lpstr>Species Detection – Individual Species</vt:lpstr>
      <vt:lpstr>What’s better – ARUs or traditional methods?</vt:lpstr>
      <vt:lpstr>What’s better – ARUs or traditional methods?</vt:lpstr>
      <vt:lpstr>Species Detection – Individual Species</vt:lpstr>
      <vt:lpstr>Species Detection – Individual Species</vt:lpstr>
      <vt:lpstr>Species Detection – Individual Species</vt:lpstr>
      <vt:lpstr>PowerPoint Presentation</vt:lpstr>
      <vt:lpstr>Indices of Ecosystem Health</vt:lpstr>
      <vt:lpstr>Acoustic Signatures</vt:lpstr>
      <vt:lpstr>Acoustic Complexity Index</vt:lpstr>
      <vt:lpstr>Can soundscape reflect landscape condition? </vt:lpstr>
      <vt:lpstr>Overall Signatures Not For Species Detection</vt:lpstr>
      <vt:lpstr>Species Richness Applications</vt:lpstr>
      <vt:lpstr>PowerPoint Presentation</vt:lpstr>
      <vt:lpstr>Combination Approaches</vt:lpstr>
      <vt:lpstr>Sampling?</vt:lpstr>
      <vt:lpstr>Many Indices</vt:lpstr>
      <vt:lpstr>Many Indices</vt:lpstr>
      <vt:lpstr>Visualisation of Large-scale Recordings – Using Indices to Reduce “Noise”</vt:lpstr>
      <vt:lpstr>A visual approach to automatic classification from recordings in the wild</vt:lpstr>
      <vt:lpstr>Illustration of Sound Interference</vt:lpstr>
      <vt:lpstr>PowerPoint Presentation</vt:lpstr>
      <vt:lpstr>PowerPoint Presentation</vt:lpstr>
      <vt:lpstr>PowerPoint Presentation</vt:lpstr>
      <vt:lpstr>Conclusions</vt:lpstr>
      <vt:lpstr>One more thing</vt:lpstr>
      <vt:lpstr>Current work: Detecting Invasive Species</vt:lpstr>
      <vt:lpstr>PowerPoint Presentation</vt:lpstr>
      <vt:lpstr>PowerPoint Presentation</vt:lpstr>
    </vt:vector>
  </TitlesOfParts>
  <Company>James Cook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Nordine</dc:creator>
  <cp:lastModifiedBy>Lin Schwarzkopf</cp:lastModifiedBy>
  <cp:revision>82</cp:revision>
  <dcterms:created xsi:type="dcterms:W3CDTF">2016-05-05T23:15:05Z</dcterms:created>
  <dcterms:modified xsi:type="dcterms:W3CDTF">2016-05-09T02:53:20Z</dcterms:modified>
</cp:coreProperties>
</file>